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5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319B56-8ACE-4F7A-AD15-33940F0043A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37996C5-B713-47A9-AF58-E25613696A57}">
      <dgm:prSet/>
      <dgm:spPr/>
      <dgm:t>
        <a:bodyPr/>
        <a:lstStyle/>
        <a:p>
          <a:r>
            <a:rPr lang="en-US"/>
            <a:t>We make use of two machine learning algorithms. Those are :</a:t>
          </a:r>
        </a:p>
      </dgm:t>
    </dgm:pt>
    <dgm:pt modelId="{DF18C7B9-12C8-4823-ADCD-0E3854D444D7}" type="parTrans" cxnId="{0380CDA4-A90E-4088-981F-293C6B9216B8}">
      <dgm:prSet/>
      <dgm:spPr/>
      <dgm:t>
        <a:bodyPr/>
        <a:lstStyle/>
        <a:p>
          <a:endParaRPr lang="en-US"/>
        </a:p>
      </dgm:t>
    </dgm:pt>
    <dgm:pt modelId="{147CCCF5-8F34-46F8-815A-4E5BE13E8B4E}" type="sibTrans" cxnId="{0380CDA4-A90E-4088-981F-293C6B9216B8}">
      <dgm:prSet/>
      <dgm:spPr/>
      <dgm:t>
        <a:bodyPr/>
        <a:lstStyle/>
        <a:p>
          <a:endParaRPr lang="en-US"/>
        </a:p>
      </dgm:t>
    </dgm:pt>
    <dgm:pt modelId="{DF800555-23F4-4B9E-A06C-7DAB89C0684A}">
      <dgm:prSet/>
      <dgm:spPr/>
      <dgm:t>
        <a:bodyPr/>
        <a:lstStyle/>
        <a:p>
          <a:r>
            <a:rPr lang="en-US"/>
            <a:t>1) Linear Regression </a:t>
          </a:r>
        </a:p>
      </dgm:t>
    </dgm:pt>
    <dgm:pt modelId="{9323F5C3-39E0-4881-8D0C-F9AA2B38B93A}" type="parTrans" cxnId="{A179D3C4-D790-4705-8C56-E0067D25075C}">
      <dgm:prSet/>
      <dgm:spPr/>
      <dgm:t>
        <a:bodyPr/>
        <a:lstStyle/>
        <a:p>
          <a:endParaRPr lang="en-US"/>
        </a:p>
      </dgm:t>
    </dgm:pt>
    <dgm:pt modelId="{802D9391-25BB-43E0-9EAE-6E109F4CC455}" type="sibTrans" cxnId="{A179D3C4-D790-4705-8C56-E0067D25075C}">
      <dgm:prSet/>
      <dgm:spPr/>
      <dgm:t>
        <a:bodyPr/>
        <a:lstStyle/>
        <a:p>
          <a:endParaRPr lang="en-US"/>
        </a:p>
      </dgm:t>
    </dgm:pt>
    <dgm:pt modelId="{F307816E-9D2C-4103-A5E6-0DD102FC615F}">
      <dgm:prSet/>
      <dgm:spPr/>
      <dgm:t>
        <a:bodyPr/>
        <a:lstStyle/>
        <a:p>
          <a:r>
            <a:rPr lang="en-US"/>
            <a:t>2) Random Forest Regressor</a:t>
          </a:r>
        </a:p>
      </dgm:t>
    </dgm:pt>
    <dgm:pt modelId="{BC75B857-DD73-4426-AD36-BC9C58319A2F}" type="parTrans" cxnId="{6532B923-F646-49F8-8348-D1350016A0C4}">
      <dgm:prSet/>
      <dgm:spPr/>
      <dgm:t>
        <a:bodyPr/>
        <a:lstStyle/>
        <a:p>
          <a:endParaRPr lang="en-US"/>
        </a:p>
      </dgm:t>
    </dgm:pt>
    <dgm:pt modelId="{D7EF1077-DD08-4A8E-BD1F-1918A13C289F}" type="sibTrans" cxnId="{6532B923-F646-49F8-8348-D1350016A0C4}">
      <dgm:prSet/>
      <dgm:spPr/>
      <dgm:t>
        <a:bodyPr/>
        <a:lstStyle/>
        <a:p>
          <a:endParaRPr lang="en-US"/>
        </a:p>
      </dgm:t>
    </dgm:pt>
    <dgm:pt modelId="{1960DFAB-5476-4B40-98EC-4B6D1ED1399A}" type="pres">
      <dgm:prSet presAssocID="{72319B56-8ACE-4F7A-AD15-33940F0043AC}" presName="linear" presStyleCnt="0">
        <dgm:presLayoutVars>
          <dgm:animLvl val="lvl"/>
          <dgm:resizeHandles val="exact"/>
        </dgm:presLayoutVars>
      </dgm:prSet>
      <dgm:spPr/>
    </dgm:pt>
    <dgm:pt modelId="{B85A72BC-6D83-194E-AC04-A4F92F869A0D}" type="pres">
      <dgm:prSet presAssocID="{D37996C5-B713-47A9-AF58-E25613696A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A65FCE-4DED-A34D-B352-0B0729C6F2E8}" type="pres">
      <dgm:prSet presAssocID="{147CCCF5-8F34-46F8-815A-4E5BE13E8B4E}" presName="spacer" presStyleCnt="0"/>
      <dgm:spPr/>
    </dgm:pt>
    <dgm:pt modelId="{22927198-5322-9C4E-BE26-8BBCD908F4DB}" type="pres">
      <dgm:prSet presAssocID="{DF800555-23F4-4B9E-A06C-7DAB89C0684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3A07CA0-822B-4748-A642-8DDBF889F291}" type="pres">
      <dgm:prSet presAssocID="{802D9391-25BB-43E0-9EAE-6E109F4CC455}" presName="spacer" presStyleCnt="0"/>
      <dgm:spPr/>
    </dgm:pt>
    <dgm:pt modelId="{0AED5EBE-64A7-A344-8045-C99A92F6DE2C}" type="pres">
      <dgm:prSet presAssocID="{F307816E-9D2C-4103-A5E6-0DD102FC615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532B923-F646-49F8-8348-D1350016A0C4}" srcId="{72319B56-8ACE-4F7A-AD15-33940F0043AC}" destId="{F307816E-9D2C-4103-A5E6-0DD102FC615F}" srcOrd="2" destOrd="0" parTransId="{BC75B857-DD73-4426-AD36-BC9C58319A2F}" sibTransId="{D7EF1077-DD08-4A8E-BD1F-1918A13C289F}"/>
    <dgm:cxn modelId="{48369F77-3AEC-824A-A8C0-7115BBACA7CA}" type="presOf" srcId="{D37996C5-B713-47A9-AF58-E25613696A57}" destId="{B85A72BC-6D83-194E-AC04-A4F92F869A0D}" srcOrd="0" destOrd="0" presId="urn:microsoft.com/office/officeart/2005/8/layout/vList2"/>
    <dgm:cxn modelId="{BEECA382-4D35-E340-9925-737EA993AC34}" type="presOf" srcId="{DF800555-23F4-4B9E-A06C-7DAB89C0684A}" destId="{22927198-5322-9C4E-BE26-8BBCD908F4DB}" srcOrd="0" destOrd="0" presId="urn:microsoft.com/office/officeart/2005/8/layout/vList2"/>
    <dgm:cxn modelId="{5C1165A2-0B1B-354E-8B60-B0AB3781B8C6}" type="presOf" srcId="{72319B56-8ACE-4F7A-AD15-33940F0043AC}" destId="{1960DFAB-5476-4B40-98EC-4B6D1ED1399A}" srcOrd="0" destOrd="0" presId="urn:microsoft.com/office/officeart/2005/8/layout/vList2"/>
    <dgm:cxn modelId="{0380CDA4-A90E-4088-981F-293C6B9216B8}" srcId="{72319B56-8ACE-4F7A-AD15-33940F0043AC}" destId="{D37996C5-B713-47A9-AF58-E25613696A57}" srcOrd="0" destOrd="0" parTransId="{DF18C7B9-12C8-4823-ADCD-0E3854D444D7}" sibTransId="{147CCCF5-8F34-46F8-815A-4E5BE13E8B4E}"/>
    <dgm:cxn modelId="{6834B5C4-2056-8145-958B-797911652DAE}" type="presOf" srcId="{F307816E-9D2C-4103-A5E6-0DD102FC615F}" destId="{0AED5EBE-64A7-A344-8045-C99A92F6DE2C}" srcOrd="0" destOrd="0" presId="urn:microsoft.com/office/officeart/2005/8/layout/vList2"/>
    <dgm:cxn modelId="{A179D3C4-D790-4705-8C56-E0067D25075C}" srcId="{72319B56-8ACE-4F7A-AD15-33940F0043AC}" destId="{DF800555-23F4-4B9E-A06C-7DAB89C0684A}" srcOrd="1" destOrd="0" parTransId="{9323F5C3-39E0-4881-8D0C-F9AA2B38B93A}" sibTransId="{802D9391-25BB-43E0-9EAE-6E109F4CC455}"/>
    <dgm:cxn modelId="{A1E85E9C-E28B-C14E-8CE6-28AC2E250C9E}" type="presParOf" srcId="{1960DFAB-5476-4B40-98EC-4B6D1ED1399A}" destId="{B85A72BC-6D83-194E-AC04-A4F92F869A0D}" srcOrd="0" destOrd="0" presId="urn:microsoft.com/office/officeart/2005/8/layout/vList2"/>
    <dgm:cxn modelId="{0899325C-0B47-BE46-A52B-E062C07AD70E}" type="presParOf" srcId="{1960DFAB-5476-4B40-98EC-4B6D1ED1399A}" destId="{AEA65FCE-4DED-A34D-B352-0B0729C6F2E8}" srcOrd="1" destOrd="0" presId="urn:microsoft.com/office/officeart/2005/8/layout/vList2"/>
    <dgm:cxn modelId="{F6BED9A9-4E9F-624E-B2AD-8D7D9B70E2BA}" type="presParOf" srcId="{1960DFAB-5476-4B40-98EC-4B6D1ED1399A}" destId="{22927198-5322-9C4E-BE26-8BBCD908F4DB}" srcOrd="2" destOrd="0" presId="urn:microsoft.com/office/officeart/2005/8/layout/vList2"/>
    <dgm:cxn modelId="{86D8EF70-24C0-5F4D-980F-482DE1537495}" type="presParOf" srcId="{1960DFAB-5476-4B40-98EC-4B6D1ED1399A}" destId="{F3A07CA0-822B-4748-A642-8DDBF889F291}" srcOrd="3" destOrd="0" presId="urn:microsoft.com/office/officeart/2005/8/layout/vList2"/>
    <dgm:cxn modelId="{2D42AB9F-621B-1941-889F-B7FA5549CBE9}" type="presParOf" srcId="{1960DFAB-5476-4B40-98EC-4B6D1ED1399A}" destId="{0AED5EBE-64A7-A344-8045-C99A92F6DE2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A72BC-6D83-194E-AC04-A4F92F869A0D}">
      <dsp:nvSpPr>
        <dsp:cNvPr id="0" name=""/>
        <dsp:cNvSpPr/>
      </dsp:nvSpPr>
      <dsp:spPr>
        <a:xfrm>
          <a:off x="0" y="563094"/>
          <a:ext cx="6263640" cy="13922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We make use of two machine learning algorithms. Those are :</a:t>
          </a:r>
        </a:p>
      </dsp:txBody>
      <dsp:txXfrm>
        <a:off x="67966" y="631060"/>
        <a:ext cx="6127708" cy="1256367"/>
      </dsp:txXfrm>
    </dsp:sp>
    <dsp:sp modelId="{22927198-5322-9C4E-BE26-8BBCD908F4DB}">
      <dsp:nvSpPr>
        <dsp:cNvPr id="0" name=""/>
        <dsp:cNvSpPr/>
      </dsp:nvSpPr>
      <dsp:spPr>
        <a:xfrm>
          <a:off x="0" y="2056194"/>
          <a:ext cx="6263640" cy="139229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1) Linear Regression </a:t>
          </a:r>
        </a:p>
      </dsp:txBody>
      <dsp:txXfrm>
        <a:off x="67966" y="2124160"/>
        <a:ext cx="6127708" cy="1256367"/>
      </dsp:txXfrm>
    </dsp:sp>
    <dsp:sp modelId="{0AED5EBE-64A7-A344-8045-C99A92F6DE2C}">
      <dsp:nvSpPr>
        <dsp:cNvPr id="0" name=""/>
        <dsp:cNvSpPr/>
      </dsp:nvSpPr>
      <dsp:spPr>
        <a:xfrm>
          <a:off x="0" y="3549294"/>
          <a:ext cx="6263640" cy="139229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2) Random Forest Regressor</a:t>
          </a:r>
        </a:p>
      </dsp:txBody>
      <dsp:txXfrm>
        <a:off x="67966" y="3617260"/>
        <a:ext cx="6127708" cy="1256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5C6D-882D-C63C-A963-DC03847B1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5C35A-EA57-C936-1816-FDB1C1E98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31F0C-AC12-A1EB-C9BE-081F889F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63DA2-59D6-704A-8818-1704CE65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76E6F-E2F1-11A5-F217-10F37D86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9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836C-D3F7-0967-2232-7FD663DD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9E5FD-53F2-2C60-371A-6F4C11BA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7B8EC-3647-E71F-60AB-F561C375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3D91B-F448-9E3A-B435-34BBD9B2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6E587-F06A-62C8-8075-E3E7E5A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3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0ABBF-007F-AE99-65C7-C9F027E24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345FA-516B-53AE-6989-FE804BAC3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A92F0-9821-F1ED-6002-9883767F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0F27C-2A2C-2B00-D8E7-BAED3107E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398AB-ADE7-E940-D5D9-7D90BE3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5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EA12-AA13-5070-971D-E7698B64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A677-1322-0DB0-BF6D-C4D309BA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3A0A8-DDE4-5AB4-7049-2EC2A3922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62150-D7E5-50A7-3F8B-572D8099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8B907-C0D1-096B-5AFC-8A773E9B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9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927-F309-A6E0-E3C2-F2652AC0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A2283-6024-04ED-094D-6029F0573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CB3E0-BE28-69FF-0C4E-420774E3F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D41E8-02EB-28E2-8A0C-01E29AE6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D2700-8C1B-EAD5-8560-BABA3E51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1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9744-D535-C2ED-CAE3-B3E0D83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AA76E-C90B-30A7-CC01-D05939D2C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C000A-BD30-B97A-5F8D-DB375ECC6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3884D-A9BC-EA0E-A746-1C78AFD8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BDD81-7BC2-93F3-409E-626A4C3A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19081-A32C-D5CE-30C7-34A23118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7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BC32-16DD-5A12-4168-48E3687F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E2EB6-EA60-49F4-BE9D-1A8B1FF13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5ED4C-4259-2FC1-AD9B-1D57ABF93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4D196-91AF-950F-3F06-4EE633D68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A61B3-4BE2-91B4-73AE-31D5C8D4C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101C9-0DA4-5DF8-3499-29C3876B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B19199-FF5E-9473-B8E4-7E224FBB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B7CB0F-DFC2-EE5C-081C-382083CF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2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1CAA-7F53-E824-EC0A-89C0A3760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58396-6662-7AB8-8E55-D26E08AB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4C176-A5FC-1847-5ADB-5619DE0D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7DACD-6B32-0C4C-389C-8567A1F0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7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4EBA1-6D3B-1DF9-D2B3-D977C8B10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B48BB-3168-720A-CF71-95CA2E96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56401-BFD0-0F4D-7BB3-FA9EA0A7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9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8E82-7EE1-F099-4D04-C51F300E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DE7D-4BBD-1C9E-3ABD-91A6FC9C5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B1A4E-F26B-A1FE-EE13-C9A36C43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20897-6D83-7F45-BD2F-D72266A5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CE4DB-59F5-0061-C8C1-9846FCDB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A2C6-3776-51BC-A0BD-CCBAE1E6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D739-C184-0B0D-8721-15768AE8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BF0F8-C7E6-9A16-C5E9-35400034F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7E347-3A87-53FA-A59D-E11D3734A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2E513-9983-6D96-DC24-B1EBD728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94782-0E4A-1E71-949D-49364AED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112CC-D0CF-65D4-B0F2-34A46B01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13FCF-2848-AC91-FC82-51A94BB5D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EDCD3-053E-CB5F-5EA6-36A7A08EA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73209-6F7F-588A-B920-DF1E59AA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16099-2CBF-504A-A01C-0DDB833393B3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5B0B0-F752-07B4-DFAF-E0BD4D358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E0E84-4603-F265-85DE-B29F79233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1D45C-13F7-BB45-BFB7-91B50D0E0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5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A1891-6329-6472-529F-6314B2903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US" sz="20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F2280-BFFC-459E-0373-6382794C4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Madrid real estate market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3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7DDF3-71C9-7482-74F1-8D1201E8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Contd..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9295FC-9BA3-ACE4-294A-E038EBD0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57" y="891906"/>
            <a:ext cx="3311817" cy="23762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522B-F2DF-00EC-2F5F-E8E11846E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deal with outliers in our target variable, we change the distribution to logarithmic and remove values from the 95</a:t>
            </a:r>
            <a:r>
              <a:rPr lang="en-US" sz="2000" baseline="30000" dirty="0">
                <a:solidFill>
                  <a:schemeClr val="bg1"/>
                </a:solidFill>
              </a:rPr>
              <a:t>th</a:t>
            </a:r>
            <a:r>
              <a:rPr lang="en-US" sz="2000" dirty="0">
                <a:solidFill>
                  <a:schemeClr val="bg1"/>
                </a:solidFill>
              </a:rPr>
              <a:t> percentile onwards.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After the above changes are made, we observe from the second box plot there is just a minority of outliers present if at all.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044B9-8B20-E4D7-44F2-E41779CC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6" y="4423092"/>
            <a:ext cx="4837061" cy="62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2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2CABF-C4D1-020A-34C5-55B68D8F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One Hot Encoding for categorical variables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888FF-05AE-9EA5-F6C8-E94CEF77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For categorical variables, one hot encoding was performed for specifically three variables in our data frame.</a:t>
            </a:r>
          </a:p>
          <a:p>
            <a:r>
              <a:rPr lang="en-US" sz="1800"/>
              <a:t>A code snippet below shows the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37E2-8E8A-B27D-2B42-A4928DC0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3512181"/>
            <a:ext cx="11715750" cy="11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8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8BB4D4-D71A-48F5-B2D2-45D2D78F4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F287CCC2-896F-4F04-A017-737FB703F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821DD70C-9C59-4A01-BF0B-C027B5BCA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735DF5-14D1-51CD-21C3-2BD5B4D4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01" y="3970888"/>
            <a:ext cx="10893346" cy="20697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F5C1B8-49C4-D161-CE53-D99D255A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430250" cy="275174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Final data frame for 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3F25-90AA-D848-DC93-A8BD56A8E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576072"/>
            <a:ext cx="4699459" cy="2778231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After the initial analysis and various operations. Our final dataset is formed for model building.</a:t>
            </a:r>
          </a:p>
          <a:p>
            <a:r>
              <a:rPr lang="en-US" sz="1800">
                <a:solidFill>
                  <a:schemeClr val="bg1"/>
                </a:solidFill>
              </a:rPr>
              <a:t>Here is a screenshot of the data frame.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318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E01C0-8079-61BB-D2FC-B8F7635F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Model Building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98A92B-FB90-AFD4-ADC2-B222967222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03419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50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A51D3-706D-F99E-023D-22FF94C2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Linear Regression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66DA-A46E-9EFF-D83B-69EBACDE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First, we split the train and test data into 70: 30, respectively.</a:t>
            </a:r>
          </a:p>
          <a:p>
            <a:r>
              <a:rPr lang="en-US" sz="2000"/>
              <a:t>Next, we train the model on our train set. </a:t>
            </a:r>
          </a:p>
          <a:p>
            <a:r>
              <a:rPr lang="en-US" sz="2000"/>
              <a:t>A code snippet is provided for training the model.</a:t>
            </a:r>
          </a:p>
          <a:p>
            <a:r>
              <a:rPr lang="en-US" sz="2000"/>
              <a:t>Next, we visualize the prediction from the training data</a:t>
            </a:r>
          </a:p>
          <a:p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743E4-13E1-2023-05FD-0A3BDE80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264107"/>
            <a:ext cx="4397433" cy="115432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B1C6D-AC3A-67B5-0A9D-EA197F71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81" y="3707894"/>
            <a:ext cx="3704053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59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0723E-2F7D-8A4B-C484-7236EA5D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Contd..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5935-6778-E6FD-34B5-09921F11C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Now, we test the model on our test data.</a:t>
            </a:r>
          </a:p>
          <a:p>
            <a:r>
              <a:rPr lang="en-US" sz="2200" dirty="0"/>
              <a:t>After fitting the test data into our model, we plot the prediction using a scatterplot to understand the predictions.</a:t>
            </a:r>
          </a:p>
          <a:p>
            <a:r>
              <a:rPr lang="en-US" sz="2200" dirty="0"/>
              <a:t> From the plot it is clearly seen that for extreme values the model finds it difficult to predict correctly.</a:t>
            </a:r>
          </a:p>
          <a:p>
            <a:r>
              <a:rPr lang="en-US" sz="2200" dirty="0"/>
              <a:t>But for values lying in the mid range, the model predicts it correctly</a:t>
            </a:r>
          </a:p>
          <a:p>
            <a:r>
              <a:rPr lang="en-US" sz="2200" dirty="0"/>
              <a:t>The r-squared value is </a:t>
            </a:r>
            <a:r>
              <a:rPr lang="en-US" sz="2200" dirty="0">
                <a:highlight>
                  <a:srgbClr val="FFFF00"/>
                </a:highlight>
              </a:rPr>
              <a:t>0.94 </a:t>
            </a:r>
            <a:r>
              <a:rPr lang="en-US" sz="2200" dirty="0"/>
              <a:t>which indicated that much of the variability is explained by our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61587-99BC-9CA9-D6D8-0EDE5C0D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559304"/>
            <a:ext cx="5458968" cy="37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2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CFC2E-2FCF-D7EC-04F4-377A79FB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Contd..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1745-00BF-7C0D-469A-A66A4F6B3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We generate certain metrices from the linear regression model.</a:t>
            </a:r>
          </a:p>
          <a:p>
            <a:r>
              <a:rPr lang="en-US" sz="2200"/>
              <a:t>The values are displayed with the help of a screenshot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F33F8-D645-B88B-786A-E3321B00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801219"/>
            <a:ext cx="5458968" cy="12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26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85171-A4A8-FB28-4356-A506E0D2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D4329-B962-3BD9-EB0B-C6D7C576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US" sz="2000"/>
              <a:t>Finally, we check our predictions against the actual values to totally understand the efficiency and accuracy of our model.</a:t>
            </a:r>
          </a:p>
          <a:p>
            <a:r>
              <a:rPr lang="en-US" sz="2000"/>
              <a:t>The results are shown with the aid of a screenshot.</a:t>
            </a:r>
          </a:p>
          <a:p>
            <a:endParaRPr lang="en-US" sz="20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C4660-4EF5-07BD-3A07-A6BA3F98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13" y="1134150"/>
            <a:ext cx="5290720" cy="45896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890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609C5-B2BA-AB3D-8F67-2F9AE0D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Random Forest Regressor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073A9-5E41-A847-F286-77843C7C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this model, we first make use of </a:t>
            </a:r>
            <a:r>
              <a:rPr lang="en-US" sz="2000" dirty="0" err="1"/>
              <a:t>RandomizedSearchCV</a:t>
            </a:r>
            <a:r>
              <a:rPr lang="en-US" sz="2000" dirty="0"/>
              <a:t> to find the best parameters for our model.</a:t>
            </a:r>
          </a:p>
          <a:p>
            <a:r>
              <a:rPr lang="en-US" sz="2000" dirty="0"/>
              <a:t>We also define a dictionary of features for our random search.</a:t>
            </a:r>
          </a:p>
          <a:p>
            <a:r>
              <a:rPr lang="en-US" sz="2000" dirty="0"/>
              <a:t>After fitting our train data into the model, we again make use of a scatterplot to better visualize the results.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2B9B2-846F-CC5A-4D37-B444D0DB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6" r="20259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849A2-A2F8-AA33-1630-9F7EE1DD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51C7-1F99-65F9-8371-33FC2AE2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Next, we move on to testing our data.</a:t>
            </a:r>
          </a:p>
          <a:p>
            <a:r>
              <a:rPr lang="en-US" sz="1600" dirty="0"/>
              <a:t>After making predictions on the test data, we generate the following scatterplot.</a:t>
            </a:r>
          </a:p>
          <a:p>
            <a:r>
              <a:rPr lang="en-US" sz="1600" dirty="0"/>
              <a:t>Here we observe that for lower limit values the model does not predict accurately.</a:t>
            </a:r>
          </a:p>
          <a:p>
            <a:r>
              <a:rPr lang="en-US" sz="1600" dirty="0"/>
              <a:t>For the mid range values, the model predicts the prices quite accurately.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4408F-9F0A-E6F8-C1FF-92B46A2E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02957"/>
            <a:ext cx="6903723" cy="47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8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05431-734A-BCF7-5F89-573C9321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Real Estate Market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370E-C11E-17BD-706B-AF8ED01A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Real estate in Madrid, Spain is a hot commodity. Understanding when to invest in the market could lead to profitable outcomes in terms of revenue.</a:t>
            </a:r>
          </a:p>
          <a:p>
            <a:r>
              <a:rPr lang="en-US" dirty="0"/>
              <a:t>For generating financial gains, it is vital to gauge the prices of properties in the future. </a:t>
            </a:r>
          </a:p>
          <a:p>
            <a:r>
              <a:rPr lang="en-US" dirty="0"/>
              <a:t>  Therefore, correctly predicting the prices of real estate properties plays a huge role.</a:t>
            </a:r>
          </a:p>
          <a:p>
            <a:r>
              <a:rPr lang="en-US" dirty="0"/>
              <a:t>In this prediction model, we specifically focus on what factors are important in predicting the prices.</a:t>
            </a:r>
          </a:p>
        </p:txBody>
      </p:sp>
    </p:spTree>
    <p:extLst>
      <p:ext uri="{BB962C8B-B14F-4D97-AF65-F5344CB8AC3E}">
        <p14:creationId xmlns:p14="http://schemas.microsoft.com/office/powerpoint/2010/main" val="43086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FC693-0425-F245-FA51-CFD1025D4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Contd..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53674-9362-03D9-8871-94028CD01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We then generate a few metrices for our model.</a:t>
            </a:r>
          </a:p>
          <a:p>
            <a:r>
              <a:rPr lang="en-US" sz="1800"/>
              <a:t>With the help of a screenshot those metrices a displayed.</a:t>
            </a:r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E3814-9C68-5898-5E03-ECFE94A5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233902"/>
            <a:ext cx="11164824" cy="24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5D5F9-9B5B-2FA2-93E7-D1B727AE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Contd..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58D67-DF67-DE22-76AD-FFD8289DD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Finally, we check our predictions against the actual prices to understand the accuracy of our model.</a:t>
            </a:r>
          </a:p>
          <a:p>
            <a:r>
              <a:rPr lang="en-US" sz="2000"/>
              <a:t>The table depicts the results drawn from testing our model.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65FC9-6B8A-22FF-76F9-F63CA2263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8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2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A62CB-2A61-4932-1D81-901F9D18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B0CFA-E6D5-69B1-04ED-8141D5235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US" sz="2000" dirty="0" err="1"/>
              <a:t>towardsdatascience.com</a:t>
            </a:r>
            <a:endParaRPr lang="en-US" sz="2000" dirty="0"/>
          </a:p>
          <a:p>
            <a:r>
              <a:rPr lang="en-US" sz="2000" dirty="0" err="1"/>
              <a:t>analyticsvidhya.com</a:t>
            </a:r>
            <a:endParaRPr lang="en-US" sz="2000" dirty="0"/>
          </a:p>
          <a:p>
            <a:r>
              <a:rPr lang="en-US" sz="2000" dirty="0" err="1"/>
              <a:t>stackoverflow.com</a:t>
            </a:r>
            <a:endParaRPr lang="en-US" sz="2000" dirty="0"/>
          </a:p>
          <a:p>
            <a:r>
              <a:rPr lang="en-US" sz="2000" dirty="0" err="1"/>
              <a:t>pandas.pydata.org</a:t>
            </a:r>
            <a:endParaRPr lang="en-US" sz="20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D5D5850E-0683-CCCE-15C3-48751CD16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813" y="783639"/>
            <a:ext cx="5290720" cy="52907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933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63B90-7CB7-0E1E-6131-0FBC4981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9C905-FEEC-3BF0-002D-4ECDFA79B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26" b="1"/>
          <a:stretch/>
        </p:blipFill>
        <p:spPr>
          <a:xfrm>
            <a:off x="100013" y="2167075"/>
            <a:ext cx="7446835" cy="50841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E4F4C-26B6-47D0-2695-2047D9067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/>
              <a:t>Our dataset consists of 58 attributes and 21742 observations.</a:t>
            </a:r>
          </a:p>
          <a:p>
            <a:r>
              <a:rPr lang="en-US" sz="2200"/>
              <a:t>The variables are numerical or categorical.</a:t>
            </a:r>
          </a:p>
          <a:p>
            <a:r>
              <a:rPr lang="en-US" sz="2200"/>
              <a:t>Here is a snippet of the head of our dataset.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2678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592F8-99DD-623B-7122-6AA871D95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03021-105F-57C7-4570-01FBD048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7" y="642988"/>
            <a:ext cx="2869343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0DDBE-2BAB-9194-1171-D6AD7C51B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The first step is understanding our dataset. Then figuring out what columns to discard and what columns to include.</a:t>
            </a:r>
          </a:p>
          <a:p>
            <a:r>
              <a:rPr lang="en-US" sz="2000" dirty="0"/>
              <a:t>To begin with, we check the number of missing/NA values in our columns.</a:t>
            </a:r>
          </a:p>
          <a:p>
            <a:r>
              <a:rPr lang="en-US" sz="2000" dirty="0"/>
              <a:t>A snippet of the number of missing values for columns is provided. </a:t>
            </a:r>
          </a:p>
          <a:p>
            <a:r>
              <a:rPr lang="en-US" sz="2000" dirty="0"/>
              <a:t>Based on this information, we can delete columns that have all missing values or majority of missing values.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238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38D04-EBCA-1BCA-ADC8-CD887ECB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rgbClr val="FFFFFF"/>
                </a:solidFill>
              </a:rPr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DFB49-6325-E3DE-12C4-90D8180C8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en-US" sz="2600"/>
              <a:t>Columns that had all, or majority of NA values were removed from the dataset.</a:t>
            </a:r>
          </a:p>
          <a:p>
            <a:r>
              <a:rPr lang="en-US" sz="2600"/>
              <a:t>Also a correlation matrix was created to further identify unimportant columns, but it did not prove to be useful.</a:t>
            </a:r>
          </a:p>
          <a:p>
            <a:r>
              <a:rPr lang="en-US" sz="2600"/>
              <a:t>In the next slide a screenshot is provided of the correlation matrix. No conclusive evidence could be drawn from that. </a:t>
            </a:r>
          </a:p>
          <a:p>
            <a:r>
              <a:rPr lang="en-US" sz="2600"/>
              <a:t>Hence deleting columns based on their correlation wasn’t the way to move forward.</a:t>
            </a:r>
          </a:p>
        </p:txBody>
      </p:sp>
    </p:spTree>
    <p:extLst>
      <p:ext uri="{BB962C8B-B14F-4D97-AF65-F5344CB8AC3E}">
        <p14:creationId xmlns:p14="http://schemas.microsoft.com/office/powerpoint/2010/main" val="309514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81CA-6954-AD21-B899-9FD287B3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23D96A-06A8-391D-BD71-942366E34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600"/>
            <a:ext cx="10515599" cy="64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32803-6774-8DAD-4B4E-BC7F27F23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E5889-38FE-0F4C-7106-EBDD32749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Another strategy that was incorporated was to check for imbalance in the attributes. Specifically for categorical attributes if majority of values were of a specifically value and the rest did not constitute a significant amount, then those columns were excluded from the working data frame as well.</a:t>
            </a:r>
          </a:p>
          <a:p>
            <a:r>
              <a:rPr lang="en-US" sz="2000" dirty="0"/>
              <a:t>Here is an example of ‘</a:t>
            </a:r>
            <a:r>
              <a:rPr lang="en-US" sz="2000" dirty="0" err="1"/>
              <a:t>is_new_development</a:t>
            </a:r>
            <a:r>
              <a:rPr lang="en-US" sz="2000" dirty="0"/>
              <a:t>’ column.</a:t>
            </a:r>
          </a:p>
          <a:p>
            <a:r>
              <a:rPr lang="en-US" sz="2000" dirty="0"/>
              <a:t>Here majority of values are ‘False’.</a:t>
            </a:r>
          </a:p>
          <a:p>
            <a:r>
              <a:rPr lang="en-US" sz="2000" dirty="0"/>
              <a:t>So similar columns of this nature were removed.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967910E-5DDE-1B29-3FC4-A6BB1A71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790936"/>
            <a:ext cx="6253212" cy="434598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29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7647F-B5B8-EECE-B2D2-4FBD6320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165C-A8BD-3336-31D9-4910E537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/>
              <a:t>Finally after all the exploration of features the working columns were narrowed down.</a:t>
            </a:r>
          </a:p>
          <a:p>
            <a:r>
              <a:rPr lang="en-US" sz="2000"/>
              <a:t>A screenshot is provided of the head of the data frame</a:t>
            </a:r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948D-BF36-7A9B-12DF-1FEDA050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362" y="3124966"/>
            <a:ext cx="7550987" cy="30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9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59179-EC47-DEE4-58BB-A325E787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Understanding the target variable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6DF6-8B9D-60EA-74FB-57AD44B24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Our target variable is ‘</a:t>
            </a:r>
            <a:r>
              <a:rPr lang="en-US" sz="2200" dirty="0" err="1"/>
              <a:t>buy_price</a:t>
            </a:r>
            <a:r>
              <a:rPr lang="en-US" sz="2200" dirty="0"/>
              <a:t>’.</a:t>
            </a:r>
          </a:p>
          <a:p>
            <a:r>
              <a:rPr lang="en-US" sz="2200" dirty="0"/>
              <a:t>First, let’s understand how is it distributed. For that a box plot is provided.</a:t>
            </a:r>
          </a:p>
          <a:p>
            <a:r>
              <a:rPr lang="en-US" sz="2200" dirty="0"/>
              <a:t>It is evident that it contains several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5639F-DD32-8268-DE9B-836F93A3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09143"/>
            <a:ext cx="6903720" cy="50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922</Words>
  <Application>Microsoft Macintosh PowerPoint</Application>
  <PresentationFormat>Widescreen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Madrid real estate market</vt:lpstr>
      <vt:lpstr>Real Estate Market</vt:lpstr>
      <vt:lpstr>Dataset</vt:lpstr>
      <vt:lpstr>Exploratory Data Analysis</vt:lpstr>
      <vt:lpstr>Contd..</vt:lpstr>
      <vt:lpstr>PowerPoint Presentation</vt:lpstr>
      <vt:lpstr>Contd..</vt:lpstr>
      <vt:lpstr>Contd..</vt:lpstr>
      <vt:lpstr>Understanding the target variable</vt:lpstr>
      <vt:lpstr>Contd..</vt:lpstr>
      <vt:lpstr>One Hot Encoding for categorical variables</vt:lpstr>
      <vt:lpstr>Final data frame for model building</vt:lpstr>
      <vt:lpstr>Model Building</vt:lpstr>
      <vt:lpstr>Linear Regression</vt:lpstr>
      <vt:lpstr>Contd..</vt:lpstr>
      <vt:lpstr>Contd..</vt:lpstr>
      <vt:lpstr>Contd..</vt:lpstr>
      <vt:lpstr>Random Forest Regressor</vt:lpstr>
      <vt:lpstr>Contd..</vt:lpstr>
      <vt:lpstr>Contd..</vt:lpstr>
      <vt:lpstr>Contd..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Madrid real estate market</dc:title>
  <dc:creator>Jugal Patel (RIT Student)</dc:creator>
  <cp:lastModifiedBy>Jugal Patel (RIT Student)</cp:lastModifiedBy>
  <cp:revision>2</cp:revision>
  <dcterms:created xsi:type="dcterms:W3CDTF">2022-05-03T22:37:05Z</dcterms:created>
  <dcterms:modified xsi:type="dcterms:W3CDTF">2022-05-04T02:49:21Z</dcterms:modified>
</cp:coreProperties>
</file>